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21"/>
  </p:notesMasterIdLst>
  <p:sldIdLst>
    <p:sldId id="257" r:id="rId4"/>
    <p:sldId id="258" r:id="rId5"/>
    <p:sldId id="260" r:id="rId6"/>
    <p:sldId id="261" r:id="rId7"/>
    <p:sldId id="262" r:id="rId8"/>
    <p:sldId id="267" r:id="rId9"/>
    <p:sldId id="263" r:id="rId10"/>
    <p:sldId id="265" r:id="rId11"/>
    <p:sldId id="266" r:id="rId12"/>
    <p:sldId id="268" r:id="rId13"/>
    <p:sldId id="274" r:id="rId14"/>
    <p:sldId id="271" r:id="rId15"/>
    <p:sldId id="283" r:id="rId16"/>
    <p:sldId id="276" r:id="rId17"/>
    <p:sldId id="278" r:id="rId18"/>
    <p:sldId id="282" r:id="rId19"/>
    <p:sldId id="281" r:id="rId20"/>
  </p:sldIdLst>
  <p:sldSz cx="9144000" cy="5143500" type="screen16x9"/>
  <p:notesSz cx="6858000" cy="9144000"/>
  <p:embeddedFontLst>
    <p:embeddedFont>
      <p:font typeface="Dosis" panose="020B0604020202020204" charset="0"/>
      <p:regular r:id="rId22"/>
      <p:bold r:id="rId23"/>
    </p:embeddedFont>
    <p:embeddedFont>
      <p:font typeface="Roboto" panose="020B0604020202020204" charset="0"/>
      <p:regular r:id="rId24"/>
      <p:bold r:id="rId25"/>
      <p:italic r:id="rId26"/>
      <p:boldItalic r:id="rId27"/>
    </p:embeddedFont>
    <p:embeddedFont>
      <p:font typeface="Roboto Black" panose="020B0604020202020204" charset="0"/>
      <p:bold r:id="rId28"/>
      <p:boldItalic r:id="rId29"/>
    </p:embeddedFont>
    <p:embeddedFont>
      <p:font typeface="Roboto Thin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thlehem Mesfin" initials="BM" lastIdx="3" clrIdx="0">
    <p:extLst>
      <p:ext uri="{19B8F6BF-5375-455C-9EA6-DF929625EA0E}">
        <p15:presenceInfo xmlns:p15="http://schemas.microsoft.com/office/powerpoint/2012/main" userId="261eb22c4284c5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5269"/>
    <a:srgbClr val="4B0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C52BF7-F10D-42DD-8479-FF2DDF1A0279}">
  <a:tblStyle styleId="{41C52BF7-F10D-42DD-8479-FF2DDF1A02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140" autoAdjust="0"/>
  </p:normalViewPr>
  <p:slideViewPr>
    <p:cSldViewPr snapToGrid="0">
      <p:cViewPr varScale="1">
        <p:scale>
          <a:sx n="86" d="100"/>
          <a:sy n="86" d="100"/>
        </p:scale>
        <p:origin x="710" y="3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34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8835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9875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5893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3936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5931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4849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8539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8661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784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0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b="0" i="0" u="none" strike="noStrike" cap="none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"/>
              <a:buChar char="●"/>
              <a:defRPr sz="2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Shape 108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Shape 110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1" name="Shape 111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4" name="Shape 114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Shape 118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" name="Shape 119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Shape 120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1" name="Shape 121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4" name="Shape 124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7" name="Shape 127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400" b="0" i="0" u="none" strike="noStrike" cap="none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400" b="0" i="0" u="none" strike="noStrike" cap="none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400" b="0" i="0" u="none" strike="noStrike" cap="none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400" b="0" i="0" u="none" strike="noStrike" cap="none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" name="Shape 138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" name="Shape 144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Shape 148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" name="Shape 149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Shape 154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b="0" i="0" u="none" strike="noStrike" cap="none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9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9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900" b="0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b="0" i="0" u="none" strike="noStrike" cap="none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b="0" i="0" u="none" strike="noStrike" cap="none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b="0" i="0" u="none" strike="noStrike" cap="none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b="0" i="0" u="none" strike="noStrike" cap="none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b="0" i="0" u="none" strike="noStrike" cap="none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b="0" i="0" u="none" strike="noStrike" cap="none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b="0" i="0" u="none" strike="noStrike" cap="none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b="0" i="0" u="none" strike="noStrike" cap="none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b="0" i="0" u="none" strike="noStrike" cap="none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b="0" i="0" u="none" strike="noStrike" cap="none" dirty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b="0" i="0" u="none" strike="noStrike" cap="none" dirty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b="0" i="0" u="none" strike="noStrike" cap="none" dirty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b="0" i="0" u="none" strike="noStrike" cap="none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b="0" i="0" u="none" strike="noStrike" cap="none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b="0" i="0" u="none" strike="noStrike" cap="none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b="0" i="0" u="none" strike="noStrike" cap="none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b="0" i="0" u="none" strike="noStrike" cap="none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b="0" i="0" u="none" strike="noStrike" cap="none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b="0" i="0" u="none" strike="noStrike" cap="none" dirty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b="0" i="0" u="none" strike="noStrike" cap="none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b="0" i="0" u="none" strike="noStrike" cap="none" dirty="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b="0" i="0" u="none" strike="noStrike" cap="none" dirty="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2" r:id="rId2"/>
    <p:sldLayoutId id="2147483663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80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lvl="0">
              <a:buClr>
                <a:srgbClr val="295269"/>
              </a:buClr>
              <a:buSzPts val="5600"/>
            </a:pPr>
            <a:r>
              <a:rPr lang="en-US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Funnels with Warby Parker</a:t>
            </a:r>
          </a:p>
          <a:p>
            <a:pPr lvl="0">
              <a:buClr>
                <a:srgbClr val="295269"/>
              </a:buClr>
              <a:buSzPts val="5600"/>
            </a:pPr>
            <a:endParaRPr lang="en"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lvl="0">
              <a:buClr>
                <a:srgbClr val="295269"/>
              </a:buClr>
              <a:buSzPts val="5600"/>
            </a:pP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Bethlehem Mesfin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August </a:t>
            </a: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4th</a:t>
            </a:r>
            <a:r>
              <a:rPr lang="en-US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, 2018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Image result for warby parker logo">
            <a:extLst>
              <a:ext uri="{FF2B5EF4-FFF2-40B4-BE49-F238E27FC236}">
                <a16:creationId xmlns:a16="http://schemas.microsoft.com/office/drawing/2014/main" id="{9393C860-4EBE-4587-B8BE-ABDD4D026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851" y="4459355"/>
            <a:ext cx="597160" cy="59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/>
        </p:nvSpPr>
        <p:spPr>
          <a:xfrm>
            <a:off x="0" y="1845701"/>
            <a:ext cx="7145249" cy="36205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1200"/>
            </a:pPr>
            <a:r>
              <a:rPr lang="en-US" sz="1150" b="1" dirty="0">
                <a:latin typeface="Roboto"/>
                <a:ea typeface="Roboto"/>
                <a:cs typeface="Roboto"/>
                <a:sym typeface="Roboto"/>
              </a:rPr>
              <a:t>By combining the three tables, we can get a more detailed look at the customer Home Try On experience  </a:t>
            </a:r>
            <a:endParaRPr lang="en-US" sz="1150" i="1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6885057-26F2-4855-ADD3-6BE2D20E8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762289"/>
              </p:ext>
            </p:extLst>
          </p:nvPr>
        </p:nvGraphicFramePr>
        <p:xfrm>
          <a:off x="62722" y="2349802"/>
          <a:ext cx="4349480" cy="2545438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377056">
                  <a:extLst>
                    <a:ext uri="{9D8B030D-6E8A-4147-A177-3AD203B41FA5}">
                      <a16:colId xmlns:a16="http://schemas.microsoft.com/office/drawing/2014/main" val="2835617581"/>
                    </a:ext>
                  </a:extLst>
                </a:gridCol>
                <a:gridCol w="1014898">
                  <a:extLst>
                    <a:ext uri="{9D8B030D-6E8A-4147-A177-3AD203B41FA5}">
                      <a16:colId xmlns:a16="http://schemas.microsoft.com/office/drawing/2014/main" val="3625237681"/>
                    </a:ext>
                  </a:extLst>
                </a:gridCol>
                <a:gridCol w="1109708">
                  <a:extLst>
                    <a:ext uri="{9D8B030D-6E8A-4147-A177-3AD203B41FA5}">
                      <a16:colId xmlns:a16="http://schemas.microsoft.com/office/drawing/2014/main" val="1412826667"/>
                    </a:ext>
                  </a:extLst>
                </a:gridCol>
                <a:gridCol w="847818">
                  <a:extLst>
                    <a:ext uri="{9D8B030D-6E8A-4147-A177-3AD203B41FA5}">
                      <a16:colId xmlns:a16="http://schemas.microsoft.com/office/drawing/2014/main" val="2511795987"/>
                    </a:ext>
                  </a:extLst>
                </a:gridCol>
              </a:tblGrid>
              <a:tr h="40421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user_id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is_home_try_on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number_of_pairs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is_purchase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504543"/>
                  </a:ext>
                </a:extLst>
              </a:tr>
              <a:tr h="27215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4e8118dc-bb3d-49bf-85fc-cca8d83232ac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3 pairs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83705770"/>
                  </a:ext>
                </a:extLst>
              </a:tr>
              <a:tr h="35081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291f1cca-e507-48be-b063-002b14906468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 pairs</a:t>
                      </a:r>
                      <a:endParaRPr lang="en-US" dirty="0"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589786117"/>
                  </a:ext>
                </a:extLst>
              </a:tr>
              <a:tr h="3842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75122300-0736-4087-b6d8-c0c5373a1a04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NULL</a:t>
                      </a:r>
                      <a:endParaRPr lang="en-US" sz="1050" b="1" dirty="0"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</a:t>
                      </a:r>
                      <a:endParaRPr lang="en-US" sz="105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187752158"/>
                  </a:ext>
                </a:extLst>
              </a:tr>
              <a:tr h="3842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75bc6ebd-40cd-4e1d-a301-27ddd93b12e2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 pairs</a:t>
                      </a:r>
                      <a:endParaRPr lang="en-US" sz="1050" dirty="0"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</a:t>
                      </a:r>
                      <a:endParaRPr lang="en-US" sz="105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294832225"/>
                  </a:ext>
                </a:extLst>
              </a:tr>
              <a:tr h="3842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ce965c4d-7a2b-4db6-9847-601747fa7812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 pairs</a:t>
                      </a:r>
                      <a:endParaRPr lang="en-US" sz="1050" dirty="0"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</a:t>
                      </a:r>
                      <a:endParaRPr lang="en-US" sz="105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27187429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7333DD1-1A1A-48DA-AE46-FF3C7F78A25E}"/>
              </a:ext>
            </a:extLst>
          </p:cNvPr>
          <p:cNvSpPr/>
          <p:nvPr/>
        </p:nvSpPr>
        <p:spPr>
          <a:xfrm>
            <a:off x="12892" y="0"/>
            <a:ext cx="9131108" cy="175777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DISTINCT q.user_id,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h.user_id IS NOT NULL 'is_home_try_on',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h.number_of_pairs,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p.user_id IS NOT NULL 'is_purchase'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quiz AS 'q'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 JOIN home_try_on AS 'h'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ON q.user_id = h.user_id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 JOIN purchase AS 'p'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ON p.user_id = q.user_id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 10;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1C2083E-853F-4863-9739-11A74EFBD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607139"/>
              </p:ext>
            </p:extLst>
          </p:nvPr>
        </p:nvGraphicFramePr>
        <p:xfrm>
          <a:off x="4524754" y="2351467"/>
          <a:ext cx="4481183" cy="2327405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471342">
                  <a:extLst>
                    <a:ext uri="{9D8B030D-6E8A-4147-A177-3AD203B41FA5}">
                      <a16:colId xmlns:a16="http://schemas.microsoft.com/office/drawing/2014/main" val="2835617581"/>
                    </a:ext>
                  </a:extLst>
                </a:gridCol>
                <a:gridCol w="1015489">
                  <a:extLst>
                    <a:ext uri="{9D8B030D-6E8A-4147-A177-3AD203B41FA5}">
                      <a16:colId xmlns:a16="http://schemas.microsoft.com/office/drawing/2014/main" val="3625237681"/>
                    </a:ext>
                  </a:extLst>
                </a:gridCol>
                <a:gridCol w="1149971">
                  <a:extLst>
                    <a:ext uri="{9D8B030D-6E8A-4147-A177-3AD203B41FA5}">
                      <a16:colId xmlns:a16="http://schemas.microsoft.com/office/drawing/2014/main" val="1412826667"/>
                    </a:ext>
                  </a:extLst>
                </a:gridCol>
                <a:gridCol w="844381">
                  <a:extLst>
                    <a:ext uri="{9D8B030D-6E8A-4147-A177-3AD203B41FA5}">
                      <a16:colId xmlns:a16="http://schemas.microsoft.com/office/drawing/2014/main" val="2511795987"/>
                    </a:ext>
                  </a:extLst>
                </a:gridCol>
              </a:tblGrid>
              <a:tr h="34620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user_id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is_home_try_on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number_of_pairs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is_purchase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504543"/>
                  </a:ext>
                </a:extLst>
              </a:tr>
              <a:tr h="3842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28867d12-27a6-4e6a-a5fb-8bb5440117ae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 pairs</a:t>
                      </a:r>
                      <a:endParaRPr lang="en-US" sz="1050" dirty="0"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</a:t>
                      </a:r>
                      <a:endParaRPr lang="en-US" sz="105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731689470"/>
                  </a:ext>
                </a:extLst>
              </a:tr>
              <a:tr h="3842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5a7a7e13-fbcf-46e4-9093-79799649d6c5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NULL</a:t>
                      </a:r>
                      <a:endParaRPr lang="en-US" sz="1050" b="1" dirty="0"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</a:t>
                      </a:r>
                      <a:endParaRPr lang="en-US" sz="105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559040779"/>
                  </a:ext>
                </a:extLst>
              </a:tr>
              <a:tr h="3842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0143cb8b-bb81-4916-9750-ce956c9f9bd9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NULL</a:t>
                      </a:r>
                      <a:endParaRPr lang="en-US" sz="1050" b="1" dirty="0"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</a:t>
                      </a:r>
                      <a:endParaRPr lang="en-US" sz="1050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366158627"/>
                  </a:ext>
                </a:extLst>
              </a:tr>
              <a:tr h="3842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a4ccc1b3-cbb6-449c-b7a5-03af42c97433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 pairs</a:t>
                      </a:r>
                      <a:endParaRPr lang="en-US" dirty="0"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384496948"/>
                  </a:ext>
                </a:extLst>
              </a:tr>
              <a:tr h="3842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b1dded76-cd60-4222-82cb-f6d464104298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3 pairs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693003655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8D192DEF-6D6B-45F9-B8F5-EF9002888723}"/>
              </a:ext>
            </a:extLst>
          </p:cNvPr>
          <p:cNvSpPr/>
          <p:nvPr/>
        </p:nvSpPr>
        <p:spPr>
          <a:xfrm>
            <a:off x="8711005" y="4820920"/>
            <a:ext cx="407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876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4800"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671469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35A8BC-B67D-4CD9-873C-B741FC446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761854"/>
              </p:ext>
            </p:extLst>
          </p:nvPr>
        </p:nvGraphicFramePr>
        <p:xfrm>
          <a:off x="606312" y="3495631"/>
          <a:ext cx="8046788" cy="752275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985035">
                  <a:extLst>
                    <a:ext uri="{9D8B030D-6E8A-4147-A177-3AD203B41FA5}">
                      <a16:colId xmlns:a16="http://schemas.microsoft.com/office/drawing/2014/main" val="2835617581"/>
                    </a:ext>
                  </a:extLst>
                </a:gridCol>
                <a:gridCol w="1359099">
                  <a:extLst>
                    <a:ext uri="{9D8B030D-6E8A-4147-A177-3AD203B41FA5}">
                      <a16:colId xmlns:a16="http://schemas.microsoft.com/office/drawing/2014/main" val="3625237681"/>
                    </a:ext>
                  </a:extLst>
                </a:gridCol>
                <a:gridCol w="1046171">
                  <a:extLst>
                    <a:ext uri="{9D8B030D-6E8A-4147-A177-3AD203B41FA5}">
                      <a16:colId xmlns:a16="http://schemas.microsoft.com/office/drawing/2014/main" val="1412826667"/>
                    </a:ext>
                  </a:extLst>
                </a:gridCol>
                <a:gridCol w="1123122">
                  <a:extLst>
                    <a:ext uri="{9D8B030D-6E8A-4147-A177-3AD203B41FA5}">
                      <a16:colId xmlns:a16="http://schemas.microsoft.com/office/drawing/2014/main" val="3917439847"/>
                    </a:ext>
                  </a:extLst>
                </a:gridCol>
                <a:gridCol w="1565413">
                  <a:extLst>
                    <a:ext uri="{9D8B030D-6E8A-4147-A177-3AD203B41FA5}">
                      <a16:colId xmlns:a16="http://schemas.microsoft.com/office/drawing/2014/main" val="765618413"/>
                    </a:ext>
                  </a:extLst>
                </a:gridCol>
                <a:gridCol w="1967948">
                  <a:extLst>
                    <a:ext uri="{9D8B030D-6E8A-4147-A177-3AD203B41FA5}">
                      <a16:colId xmlns:a16="http://schemas.microsoft.com/office/drawing/2014/main" val="2149760386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num_quiz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num_home_try_on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num_purchase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overall_conv_rate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quiz_to_home_try_on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home_try_on_to_purchase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50454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1000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750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495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0.495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0.75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0.66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8370577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706133D-55E5-43D2-814B-9438ADBEB1F3}"/>
              </a:ext>
            </a:extLst>
          </p:cNvPr>
          <p:cNvSpPr/>
          <p:nvPr/>
        </p:nvSpPr>
        <p:spPr>
          <a:xfrm>
            <a:off x="1" y="0"/>
            <a:ext cx="9144000" cy="283086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funnels AS (SELECT DISTINCT q.user_id,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h.user_id IS NOT NULL 'is_home_try_on',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h.number_of_pairs,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p.user_id IS NOT NULL 'is_purchase'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quiz AS 'q'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 JOIN home_try_on AS 'h'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ON q.user_id = h.user_id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 JOIN purchase AS 'p'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ON p.user_id = q.user_id)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COUNT(*) AS 'num_quiz',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SUM(is_home_try_on) AS 'num_home_try_on',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SUM(is_purchase) AS 'num_purchase',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1.0 * SUM(is_purchase) / COUNT(user_id) AS 'overall_conv_rate',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1.0 * SUM(is_home_try_on) / COUNT(user_id) AS 'quiz_to_home_try_on',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1.0 * SUM(is_purchase) / SUM(is_home_try_on) AS 'home_try_on_to_purchase'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funnels;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58308C-255E-4DE7-9551-08FDF390CE65}"/>
              </a:ext>
            </a:extLst>
          </p:cNvPr>
          <p:cNvSpPr/>
          <p:nvPr/>
        </p:nvSpPr>
        <p:spPr>
          <a:xfrm>
            <a:off x="8287675" y="4835723"/>
            <a:ext cx="856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Q6.1,6.2</a:t>
            </a:r>
            <a:endParaRPr lang="en-US" dirty="0"/>
          </a:p>
        </p:txBody>
      </p:sp>
      <p:sp>
        <p:nvSpPr>
          <p:cNvPr id="5" name="Shape 331">
            <a:extLst>
              <a:ext uri="{FF2B5EF4-FFF2-40B4-BE49-F238E27FC236}">
                <a16:creationId xmlns:a16="http://schemas.microsoft.com/office/drawing/2014/main" id="{C2ABFE82-B8C3-4986-AD02-1EC9FDD2FC1D}"/>
              </a:ext>
            </a:extLst>
          </p:cNvPr>
          <p:cNvSpPr txBox="1"/>
          <p:nvPr/>
        </p:nvSpPr>
        <p:spPr>
          <a:xfrm>
            <a:off x="1050424" y="2957815"/>
            <a:ext cx="7158564" cy="41086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1200"/>
            </a:pPr>
            <a:r>
              <a:rPr lang="en-US" sz="1150" b="1" i="1" dirty="0">
                <a:latin typeface="Roboto"/>
                <a:ea typeface="Roboto"/>
                <a:cs typeface="Roboto"/>
                <a:sym typeface="Roboto"/>
              </a:rPr>
              <a:t>Quiz </a:t>
            </a:r>
            <a:r>
              <a:rPr lang="en-US" sz="1150" b="1" i="1" dirty="0">
                <a:latin typeface="Roboto"/>
                <a:ea typeface="Roboto"/>
                <a:cs typeface="Roboto"/>
                <a:sym typeface="Wingdings" panose="05000000000000000000" pitchFamily="2" charset="2"/>
              </a:rPr>
              <a:t>  </a:t>
            </a:r>
            <a:r>
              <a:rPr lang="en-US" sz="1150" b="1" i="1" dirty="0">
                <a:latin typeface="Roboto"/>
                <a:ea typeface="Roboto"/>
                <a:cs typeface="Roboto"/>
                <a:sym typeface="Roboto"/>
              </a:rPr>
              <a:t>Home Try On Rate: 75% 			Home Try On </a:t>
            </a:r>
            <a:r>
              <a:rPr lang="en-US" sz="1150" b="1" i="1" dirty="0">
                <a:latin typeface="Roboto"/>
                <a:ea typeface="Roboto"/>
                <a:cs typeface="Roboto"/>
                <a:sym typeface="Wingdings" panose="05000000000000000000" pitchFamily="2" charset="2"/>
              </a:rPr>
              <a:t> Purchase : 66% </a:t>
            </a:r>
            <a:endParaRPr lang="en-US" sz="1150" i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83512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513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Customers who tried on 5 pairs have a higher purchase rate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201295" y="1498731"/>
            <a:ext cx="3870900" cy="3459452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WITH funnels AS (SELECT DISTINCT q.user_id,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   h.user_id IS NOT NULL 'is_home_try_on',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   h.number_of_pairs,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   p.user_id IS NOT NULL 'is_purchase'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FROM quiz AS 'q'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LEFT JOIN home_try_on AS 'h'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  ON q.user_id = h.user_id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LEFT JOIN purchase AS 'p'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  ON p.user_id = q.user_id)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SELECT number_of_pairs,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 COUNT(*) AS 'num_quiz',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 SUM(is_home_try_on) AS 'num_home_try_on',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 SUM(is_purchase) AS 'num_purchase',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 1.0 * SUM(is_home_try_on) / COUNT(user_id) AS 'quiz_to_home_try_on',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 1.0 * SUM(is_purchase) / SUM(is_home_try_on) AS 'home_try_on_to_purchase'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FROM funnels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GROUP BY number_of_pairs;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8B3324-BD13-4453-9D7E-DF66C40E3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925577"/>
              </p:ext>
            </p:extLst>
          </p:nvPr>
        </p:nvGraphicFramePr>
        <p:xfrm>
          <a:off x="31067" y="2035402"/>
          <a:ext cx="5121399" cy="2815473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957804">
                  <a:extLst>
                    <a:ext uri="{9D8B030D-6E8A-4147-A177-3AD203B41FA5}">
                      <a16:colId xmlns:a16="http://schemas.microsoft.com/office/drawing/2014/main" val="2835617581"/>
                    </a:ext>
                  </a:extLst>
                </a:gridCol>
                <a:gridCol w="484253">
                  <a:extLst>
                    <a:ext uri="{9D8B030D-6E8A-4147-A177-3AD203B41FA5}">
                      <a16:colId xmlns:a16="http://schemas.microsoft.com/office/drawing/2014/main" val="3625237681"/>
                    </a:ext>
                  </a:extLst>
                </a:gridCol>
                <a:gridCol w="805610">
                  <a:extLst>
                    <a:ext uri="{9D8B030D-6E8A-4147-A177-3AD203B41FA5}">
                      <a16:colId xmlns:a16="http://schemas.microsoft.com/office/drawing/2014/main" val="1412826667"/>
                    </a:ext>
                  </a:extLst>
                </a:gridCol>
                <a:gridCol w="605318">
                  <a:extLst>
                    <a:ext uri="{9D8B030D-6E8A-4147-A177-3AD203B41FA5}">
                      <a16:colId xmlns:a16="http://schemas.microsoft.com/office/drawing/2014/main" val="3917439847"/>
                    </a:ext>
                  </a:extLst>
                </a:gridCol>
                <a:gridCol w="950777">
                  <a:extLst>
                    <a:ext uri="{9D8B030D-6E8A-4147-A177-3AD203B41FA5}">
                      <a16:colId xmlns:a16="http://schemas.microsoft.com/office/drawing/2014/main" val="765618413"/>
                    </a:ext>
                  </a:extLst>
                </a:gridCol>
                <a:gridCol w="1317637">
                  <a:extLst>
                    <a:ext uri="{9D8B030D-6E8A-4147-A177-3AD203B41FA5}">
                      <a16:colId xmlns:a16="http://schemas.microsoft.com/office/drawing/2014/main" val="2149760386"/>
                    </a:ext>
                  </a:extLst>
                </a:gridCol>
              </a:tblGrid>
              <a:tr h="7596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number_of_pairs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num_quiz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num_home_try_on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num_purchase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quiz_to_home_try_on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home_try_on_to_purchase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504543"/>
                  </a:ext>
                </a:extLst>
              </a:tr>
              <a:tr h="611437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 </a:t>
                      </a:r>
                      <a:r>
                        <a:rPr lang="en-US" sz="1150" b="1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NULL</a:t>
                      </a: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250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0.0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50" b="1" dirty="0"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NULL</a:t>
                      </a:r>
                      <a:r>
                        <a:rPr lang="en-US" dirty="0">
                          <a:effectLst/>
                        </a:rPr>
                        <a:t> </a:t>
                      </a: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83705770"/>
                  </a:ext>
                </a:extLst>
              </a:tr>
              <a:tr h="72218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3 pairs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379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379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201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1.0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0.530343007915567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589786117"/>
                  </a:ext>
                </a:extLst>
              </a:tr>
              <a:tr h="72218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5 pairs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371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371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294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1.0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0.792452830188679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187752158"/>
                  </a:ext>
                </a:extLst>
              </a:tr>
            </a:tbl>
          </a:graphicData>
        </a:graphic>
      </p:graphicFrame>
      <p:sp>
        <p:nvSpPr>
          <p:cNvPr id="7" name="Shape 330">
            <a:extLst>
              <a:ext uri="{FF2B5EF4-FFF2-40B4-BE49-F238E27FC236}">
                <a16:creationId xmlns:a16="http://schemas.microsoft.com/office/drawing/2014/main" id="{C879DD6F-52C4-47C0-AA91-483A926CA5B3}"/>
              </a:ext>
            </a:extLst>
          </p:cNvPr>
          <p:cNvSpPr txBox="1"/>
          <p:nvPr/>
        </p:nvSpPr>
        <p:spPr>
          <a:xfrm>
            <a:off x="8540120" y="4618921"/>
            <a:ext cx="662841" cy="524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b="1" i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Q6.3</a:t>
            </a:r>
            <a:endParaRPr b="1" i="1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FE1D2D1-C5E9-4E60-A118-757B6C7D159E}"/>
              </a:ext>
            </a:extLst>
          </p:cNvPr>
          <p:cNvSpPr/>
          <p:nvPr/>
        </p:nvSpPr>
        <p:spPr>
          <a:xfrm>
            <a:off x="0" y="417"/>
            <a:ext cx="9144000" cy="11065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response,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question,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COUNT(DISTINCT user_id)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survey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 1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 BY 3 DESC;</a:t>
            </a:r>
          </a:p>
        </p:txBody>
      </p:sp>
      <p:sp>
        <p:nvSpPr>
          <p:cNvPr id="13" name="Shape 331">
            <a:extLst>
              <a:ext uri="{FF2B5EF4-FFF2-40B4-BE49-F238E27FC236}">
                <a16:creationId xmlns:a16="http://schemas.microsoft.com/office/drawing/2014/main" id="{1A9FB3E8-8EB9-40F6-8D5B-53CEE8C02D47}"/>
              </a:ext>
            </a:extLst>
          </p:cNvPr>
          <p:cNvSpPr txBox="1"/>
          <p:nvPr/>
        </p:nvSpPr>
        <p:spPr>
          <a:xfrm>
            <a:off x="0" y="1274744"/>
            <a:ext cx="5801557" cy="33209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b" anchorCtr="0">
            <a:noAutofit/>
          </a:bodyPr>
          <a:lstStyle/>
          <a:p>
            <a:pPr lvl="0">
              <a:lnSpc>
                <a:spcPct val="115000"/>
              </a:lnSpc>
              <a:buSzPts val="1200"/>
            </a:pPr>
            <a:r>
              <a:rPr lang="en-US" sz="1150" b="1" dirty="0">
                <a:latin typeface="Roboto"/>
                <a:ea typeface="Roboto"/>
                <a:cs typeface="Roboto"/>
                <a:sym typeface="Roboto"/>
              </a:rPr>
              <a:t>Our most common answer was focused on looking for Men’s Styles and a narrow fit</a:t>
            </a:r>
          </a:p>
        </p:txBody>
      </p:sp>
      <p:sp>
        <p:nvSpPr>
          <p:cNvPr id="5" name="Shape 330">
            <a:extLst>
              <a:ext uri="{FF2B5EF4-FFF2-40B4-BE49-F238E27FC236}">
                <a16:creationId xmlns:a16="http://schemas.microsoft.com/office/drawing/2014/main" id="{CB0F1048-C87A-425E-ADC1-1CF3B2CAA827}"/>
              </a:ext>
            </a:extLst>
          </p:cNvPr>
          <p:cNvSpPr txBox="1"/>
          <p:nvPr/>
        </p:nvSpPr>
        <p:spPr>
          <a:xfrm>
            <a:off x="8615581" y="5043626"/>
            <a:ext cx="662841" cy="199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b="1" i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Q6.4</a:t>
            </a:r>
            <a:endParaRPr b="1" i="1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FB9138B-FBA8-41EB-9462-C7EE79A4D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550832"/>
              </p:ext>
            </p:extLst>
          </p:nvPr>
        </p:nvGraphicFramePr>
        <p:xfrm>
          <a:off x="39947" y="1676389"/>
          <a:ext cx="4731798" cy="3328266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520293">
                  <a:extLst>
                    <a:ext uri="{9D8B030D-6E8A-4147-A177-3AD203B41FA5}">
                      <a16:colId xmlns:a16="http://schemas.microsoft.com/office/drawing/2014/main" val="2835617581"/>
                    </a:ext>
                  </a:extLst>
                </a:gridCol>
                <a:gridCol w="1953935">
                  <a:extLst>
                    <a:ext uri="{9D8B030D-6E8A-4147-A177-3AD203B41FA5}">
                      <a16:colId xmlns:a16="http://schemas.microsoft.com/office/drawing/2014/main" val="3625237681"/>
                    </a:ext>
                  </a:extLst>
                </a:gridCol>
                <a:gridCol w="1257570">
                  <a:extLst>
                    <a:ext uri="{9D8B030D-6E8A-4147-A177-3AD203B41FA5}">
                      <a16:colId xmlns:a16="http://schemas.microsoft.com/office/drawing/2014/main" val="1412826667"/>
                    </a:ext>
                  </a:extLst>
                </a:gridCol>
              </a:tblGrid>
              <a:tr h="32857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response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question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COUNT(DISTINCT user_id)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504543"/>
                  </a:ext>
                </a:extLst>
              </a:tr>
              <a:tr h="30485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Men's Styles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1. What are you looking for?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242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83705770"/>
                  </a:ext>
                </a:extLst>
              </a:tr>
              <a:tr h="26209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Women's Styles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1. What are you looking for?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209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589786117"/>
                  </a:ext>
                </a:extLst>
              </a:tr>
              <a:tr h="26209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Narrow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2. What's your fit?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208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187752158"/>
                  </a:ext>
                </a:extLst>
              </a:tr>
              <a:tr h="32857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&lt;1 Year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5. When was your last eye exam?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141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294832225"/>
                  </a:ext>
                </a:extLst>
              </a:tr>
              <a:tr h="26209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Rectangular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3. Which shapes do you like?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141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271874295"/>
                  </a:ext>
                </a:extLst>
              </a:tr>
              <a:tr h="26209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Medium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2. What's your fit?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132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231497784"/>
                  </a:ext>
                </a:extLst>
              </a:tr>
              <a:tr h="26209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Square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3. Which shapes do you like?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119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066074989"/>
                  </a:ext>
                </a:extLst>
              </a:tr>
              <a:tr h="26209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Tortoise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4. Which colors do you like?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117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871750527"/>
                  </a:ext>
                </a:extLst>
              </a:tr>
              <a:tr h="26209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Black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4. Which colors do you like?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112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134863100"/>
                  </a:ext>
                </a:extLst>
              </a:tr>
              <a:tr h="32857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I'm not sure. Let's skip it.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1. What are you looking for?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92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40866326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B9CC565-11A7-46F9-ADC6-2010BE781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157332"/>
              </p:ext>
            </p:extLst>
          </p:nvPr>
        </p:nvGraphicFramePr>
        <p:xfrm>
          <a:off x="4838332" y="1606839"/>
          <a:ext cx="4265721" cy="339919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118194">
                  <a:extLst>
                    <a:ext uri="{9D8B030D-6E8A-4147-A177-3AD203B41FA5}">
                      <a16:colId xmlns:a16="http://schemas.microsoft.com/office/drawing/2014/main" val="2835617581"/>
                    </a:ext>
                  </a:extLst>
                </a:gridCol>
                <a:gridCol w="2096202">
                  <a:extLst>
                    <a:ext uri="{9D8B030D-6E8A-4147-A177-3AD203B41FA5}">
                      <a16:colId xmlns:a16="http://schemas.microsoft.com/office/drawing/2014/main" val="3625237681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1412826667"/>
                    </a:ext>
                  </a:extLst>
                </a:gridCol>
              </a:tblGrid>
              <a:tr h="39600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response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question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COUNT(DISTINCT user_id)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504543"/>
                  </a:ext>
                </a:extLst>
              </a:tr>
              <a:tr h="31898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Round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3. Which shapes do you like?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91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83705770"/>
                  </a:ext>
                </a:extLst>
              </a:tr>
              <a:tr h="27006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Wide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2. What's your fit?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88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589786117"/>
                  </a:ext>
                </a:extLst>
              </a:tr>
              <a:tr h="31898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Crystal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4. Which colors do you like?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69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187752158"/>
                  </a:ext>
                </a:extLst>
              </a:tr>
              <a:tr h="37087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1-3 Years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5. When was your last eye exam?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56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294832225"/>
                  </a:ext>
                </a:extLst>
              </a:tr>
              <a:tr h="37087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3+ Years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5. When was your last eye exam?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37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271874295"/>
                  </a:ext>
                </a:extLst>
              </a:tr>
              <a:tr h="31898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Neutral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4. Which colors do you like?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36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231497784"/>
                  </a:ext>
                </a:extLst>
              </a:tr>
              <a:tr h="39600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Not Sure. Let's Skip It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5. When was your last eye exam?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36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066074989"/>
                  </a:ext>
                </a:extLst>
              </a:tr>
              <a:tr h="31898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No Preference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3. Which shapes do you like?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29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871750527"/>
                  </a:ext>
                </a:extLst>
              </a:tr>
              <a:tr h="31898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Two-Tone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4. Which colors do you like?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27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134863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6671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FE1D2D1-C5E9-4E60-A118-757B6C7D159E}"/>
              </a:ext>
            </a:extLst>
          </p:cNvPr>
          <p:cNvSpPr/>
          <p:nvPr/>
        </p:nvSpPr>
        <p:spPr>
          <a:xfrm>
            <a:off x="0" y="0"/>
            <a:ext cx="9144000" cy="105644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product_id,model_name,color,price,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COUNT(DISTINCT user_id)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 'total_number_of_purchases'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purchase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 1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 BY 5 DESC;</a:t>
            </a:r>
          </a:p>
        </p:txBody>
      </p:sp>
      <p:sp>
        <p:nvSpPr>
          <p:cNvPr id="13" name="Shape 331">
            <a:extLst>
              <a:ext uri="{FF2B5EF4-FFF2-40B4-BE49-F238E27FC236}">
                <a16:creationId xmlns:a16="http://schemas.microsoft.com/office/drawing/2014/main" id="{1A9FB3E8-8EB9-40F6-8D5B-53CEE8C02D47}"/>
              </a:ext>
            </a:extLst>
          </p:cNvPr>
          <p:cNvSpPr txBox="1"/>
          <p:nvPr/>
        </p:nvSpPr>
        <p:spPr>
          <a:xfrm>
            <a:off x="336722" y="1421140"/>
            <a:ext cx="8574768" cy="63043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1200"/>
            </a:pPr>
            <a:endParaRPr lang="en-US" sz="1150" i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Shape 330">
            <a:extLst>
              <a:ext uri="{FF2B5EF4-FFF2-40B4-BE49-F238E27FC236}">
                <a16:creationId xmlns:a16="http://schemas.microsoft.com/office/drawing/2014/main" id="{2C2FE387-AE96-42C2-AA21-47AF3722BE41}"/>
              </a:ext>
            </a:extLst>
          </p:cNvPr>
          <p:cNvSpPr txBox="1"/>
          <p:nvPr/>
        </p:nvSpPr>
        <p:spPr>
          <a:xfrm>
            <a:off x="8580069" y="4665216"/>
            <a:ext cx="662841" cy="524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b="1" i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Q6.5</a:t>
            </a:r>
            <a:endParaRPr b="1" i="1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71B4801-5DFC-4364-B617-2C06345E0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946789"/>
              </p:ext>
            </p:extLst>
          </p:nvPr>
        </p:nvGraphicFramePr>
        <p:xfrm>
          <a:off x="761677" y="1913705"/>
          <a:ext cx="7135009" cy="2704212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650566">
                  <a:extLst>
                    <a:ext uri="{9D8B030D-6E8A-4147-A177-3AD203B41FA5}">
                      <a16:colId xmlns:a16="http://schemas.microsoft.com/office/drawing/2014/main" val="2835617581"/>
                    </a:ext>
                  </a:extLst>
                </a:gridCol>
                <a:gridCol w="1202877">
                  <a:extLst>
                    <a:ext uri="{9D8B030D-6E8A-4147-A177-3AD203B41FA5}">
                      <a16:colId xmlns:a16="http://schemas.microsoft.com/office/drawing/2014/main" val="3625237681"/>
                    </a:ext>
                  </a:extLst>
                </a:gridCol>
                <a:gridCol w="1559363">
                  <a:extLst>
                    <a:ext uri="{9D8B030D-6E8A-4147-A177-3AD203B41FA5}">
                      <a16:colId xmlns:a16="http://schemas.microsoft.com/office/drawing/2014/main" val="1412826667"/>
                    </a:ext>
                  </a:extLst>
                </a:gridCol>
                <a:gridCol w="931163">
                  <a:extLst>
                    <a:ext uri="{9D8B030D-6E8A-4147-A177-3AD203B41FA5}">
                      <a16:colId xmlns:a16="http://schemas.microsoft.com/office/drawing/2014/main" val="3917439847"/>
                    </a:ext>
                  </a:extLst>
                </a:gridCol>
                <a:gridCol w="1791040">
                  <a:extLst>
                    <a:ext uri="{9D8B030D-6E8A-4147-A177-3AD203B41FA5}">
                      <a16:colId xmlns:a16="http://schemas.microsoft.com/office/drawing/2014/main" val="765618413"/>
                    </a:ext>
                  </a:extLst>
                </a:gridCol>
              </a:tblGrid>
              <a:tr h="24875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product_id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model_name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color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price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total_number_of_purchases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504543"/>
                  </a:ext>
                </a:extLst>
              </a:tr>
              <a:tr h="2350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3</a:t>
                      </a:r>
                      <a:endParaRPr lang="en-US" b="1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Dawes</a:t>
                      </a:r>
                      <a:endParaRPr lang="en-US" b="1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Driftwood Fade</a:t>
                      </a:r>
                      <a:endParaRPr lang="en-US" b="1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150</a:t>
                      </a:r>
                      <a:endParaRPr lang="en-US" b="1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63</a:t>
                      </a:r>
                      <a:endParaRPr lang="en-US" b="1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83705770"/>
                  </a:ext>
                </a:extLst>
              </a:tr>
              <a:tr h="2518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Eugene Narrow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Rosewood Tortoise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95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62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589786117"/>
                  </a:ext>
                </a:extLst>
              </a:tr>
              <a:tr h="25745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9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Eugene Narrow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Rose Crystal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95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54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187752158"/>
                  </a:ext>
                </a:extLst>
              </a:tr>
              <a:tr h="18643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Brady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Layered Tortoise Matte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95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52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729893309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6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Olive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Pearled Tortoise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95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50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8008776"/>
                  </a:ext>
                </a:extLst>
              </a:tr>
              <a:tr h="23777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4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Dawes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Jet Black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150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44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993906579"/>
                  </a:ext>
                </a:extLst>
              </a:tr>
              <a:tr h="25745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7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Lucy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Elderflower Crystal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150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44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697891151"/>
                  </a:ext>
                </a:extLst>
              </a:tr>
              <a:tr h="25301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Brady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Sea Glass Gray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95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43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274792386"/>
                  </a:ext>
                </a:extLst>
              </a:tr>
              <a:tr h="25301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8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Lucy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Jet Black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150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42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445040481"/>
                  </a:ext>
                </a:extLst>
              </a:tr>
              <a:tr h="19335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5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Monocle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Endangered Tortoise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50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41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992439469"/>
                  </a:ext>
                </a:extLst>
              </a:tr>
            </a:tbl>
          </a:graphicData>
        </a:graphic>
      </p:graphicFrame>
      <p:sp>
        <p:nvSpPr>
          <p:cNvPr id="8" name="Shape 331">
            <a:extLst>
              <a:ext uri="{FF2B5EF4-FFF2-40B4-BE49-F238E27FC236}">
                <a16:creationId xmlns:a16="http://schemas.microsoft.com/office/drawing/2014/main" id="{B4D300C0-157D-4968-8ADD-8C7B6A767B66}"/>
              </a:ext>
            </a:extLst>
          </p:cNvPr>
          <p:cNvSpPr txBox="1"/>
          <p:nvPr/>
        </p:nvSpPr>
        <p:spPr>
          <a:xfrm>
            <a:off x="37085" y="1191071"/>
            <a:ext cx="7815943" cy="36388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1200"/>
            </a:pPr>
            <a:r>
              <a:rPr lang="en-US" sz="1800" b="1" i="1" dirty="0">
                <a:solidFill>
                  <a:srgbClr val="2A5269"/>
                </a:solidFill>
                <a:latin typeface="Roboto"/>
                <a:ea typeface="Roboto"/>
                <a:cs typeface="Roboto"/>
                <a:sym typeface="Roboto"/>
              </a:rPr>
              <a:t>The most common purchase was the Dawes model in Driftwood Fade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78907-FE02-480F-A5D2-CB648BDF1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429" y="1109709"/>
            <a:ext cx="1772471" cy="74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32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695B91-A0AE-4A44-A466-B4F3D66461B0}"/>
              </a:ext>
            </a:extLst>
          </p:cNvPr>
          <p:cNvSpPr/>
          <p:nvPr/>
        </p:nvSpPr>
        <p:spPr>
          <a:xfrm>
            <a:off x="0" y="1776274"/>
            <a:ext cx="9144000" cy="1080272"/>
          </a:xfrm>
          <a:prstGeom prst="rect">
            <a:avLst/>
          </a:prstGeom>
          <a:solidFill>
            <a:srgbClr val="2A5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34333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1133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/>
        </p:nvSpPr>
        <p:spPr>
          <a:xfrm>
            <a:off x="390830" y="1303046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200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familiar with </a:t>
            </a: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Warby Parker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the </a:t>
            </a: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Quiz Funnel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A/B Testing with Home Try-On Funnel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537D704-FA89-4DB7-A0DF-726F1A070506}"/>
              </a:ext>
            </a:extLst>
          </p:cNvPr>
          <p:cNvSpPr txBox="1">
            <a:spLocks/>
          </p:cNvSpPr>
          <p:nvPr/>
        </p:nvSpPr>
        <p:spPr>
          <a:xfrm>
            <a:off x="375242" y="228600"/>
            <a:ext cx="9144000" cy="827567"/>
          </a:xfrm>
          <a:prstGeom prst="rect">
            <a:avLst/>
          </a:prstGeom>
        </p:spPr>
        <p:txBody>
          <a:bodyPr anchor="b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latin typeface="Roboto" panose="020B0604020202020204" charset="0"/>
                <a:ea typeface="Roboto" panose="020B0604020202020204" charset="0"/>
              </a:rPr>
              <a:t>Agenda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320DA9-5BD9-4247-8C14-1607349138A5}"/>
              </a:ext>
            </a:extLst>
          </p:cNvPr>
          <p:cNvCxnSpPr/>
          <p:nvPr/>
        </p:nvCxnSpPr>
        <p:spPr>
          <a:xfrm>
            <a:off x="0" y="1056167"/>
            <a:ext cx="9144000" cy="0"/>
          </a:xfrm>
          <a:prstGeom prst="line">
            <a:avLst/>
          </a:prstGeom>
          <a:ln w="57150">
            <a:solidFill>
              <a:srgbClr val="2A52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/>
        </p:nvSpPr>
        <p:spPr>
          <a:xfrm>
            <a:off x="136823" y="1079141"/>
            <a:ext cx="8870353" cy="30777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150" b="1" dirty="0">
                <a:latin typeface="Roboto"/>
                <a:ea typeface="Roboto"/>
                <a:cs typeface="Roboto"/>
                <a:sym typeface="Roboto"/>
              </a:rPr>
              <a:t>From our survey table we can highlight the questions, unique user ids, and responses by each individual who completed a Style Quiz</a:t>
            </a:r>
            <a:endParaRPr sz="115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3857605993"/>
              </p:ext>
            </p:extLst>
          </p:nvPr>
        </p:nvGraphicFramePr>
        <p:xfrm>
          <a:off x="413239" y="1770858"/>
          <a:ext cx="8317523" cy="2902661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943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9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5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06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question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user_id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Response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39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1. What are you looking for?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005e7f99-d48c-4fce-b605-10506c85aaf7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Women's Styles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22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2. What's your fit?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005e7f99-d48c-4fce-b605-10506c85aaf7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Medium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893389112"/>
                  </a:ext>
                </a:extLst>
              </a:tr>
              <a:tr h="25614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3. Which shapes do you like?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00a556ed-f13e-4c67-8704-27e3573684cd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Round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8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4. Which colors do you like?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00a556ed-f13e-4c67-8704-27e3573684cd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Two-Tone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56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1. What are you looking for?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00a556ed-f13e-4c67-8704-27e3573684cd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I'm not sure. Let's skip it.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77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2. What's your fit?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00a556ed-f13e-4c67-8704-27e3573684cd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Narrow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299778307"/>
                  </a:ext>
                </a:extLst>
              </a:tr>
              <a:tr h="25497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5. When was your last eye exam?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00a556ed-f13e-4c67-8704-27e3573684cd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&lt;1 Year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4159667401"/>
                  </a:ext>
                </a:extLst>
              </a:tr>
              <a:tr h="28135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3. Which shapes do you like?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00bf9d63-0999-43a3-9e5b-9c372e6890d2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Square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862881626"/>
                  </a:ext>
                </a:extLst>
              </a:tr>
              <a:tr h="29454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5. When was your last eye exam?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00bf9d63-0999-43a3-9e5b-9c372e6890d2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&lt;1 Year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569765075"/>
                  </a:ext>
                </a:extLst>
              </a:tr>
              <a:tr h="20222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2. What's your fit?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00bf9d63-0999-43a3-9e5b-9c372e6890d2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Medium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420056918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18838DE-B7CF-40C7-AA05-1C1AB13446A1}"/>
              </a:ext>
            </a:extLst>
          </p:cNvPr>
          <p:cNvSpPr/>
          <p:nvPr/>
        </p:nvSpPr>
        <p:spPr>
          <a:xfrm>
            <a:off x="8878" y="0"/>
            <a:ext cx="9135122" cy="66569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* 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survey 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 10;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654F42-E2B8-4E55-B80D-302C0411E68D}"/>
              </a:ext>
            </a:extLst>
          </p:cNvPr>
          <p:cNvSpPr/>
          <p:nvPr/>
        </p:nvSpPr>
        <p:spPr>
          <a:xfrm>
            <a:off x="8739223" y="4835723"/>
            <a:ext cx="4523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Q1 </a:t>
            </a:r>
            <a:endParaRPr lang="en-US" i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0" y="10146"/>
            <a:ext cx="9144000" cy="8243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15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SELECT question,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5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   COUNT(DISTINCT user_id)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5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FROM survey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50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</a:rPr>
              <a:t>GROUP BY question;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03820" y="1002542"/>
            <a:ext cx="8936360" cy="52441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150" b="1" dirty="0">
                <a:latin typeface="Roboto"/>
                <a:ea typeface="Roboto"/>
                <a:cs typeface="Roboto"/>
                <a:sym typeface="Roboto"/>
              </a:rPr>
              <a:t>A high level overview can show us the number of responses to each question. From the table, we can see the gradual decline of the responses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748819322"/>
              </p:ext>
            </p:extLst>
          </p:nvPr>
        </p:nvGraphicFramePr>
        <p:xfrm>
          <a:off x="470516" y="2036476"/>
          <a:ext cx="4807263" cy="2094175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525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1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question</a:t>
                      </a:r>
                    </a:p>
                  </a:txBody>
                  <a:tcPr marL="91425" marR="91425" marT="91425" marB="91425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COUNT(DISTINCT user_id)</a:t>
                      </a:r>
                    </a:p>
                  </a:txBody>
                  <a:tcPr marL="91425" marR="91425" marT="91425" marB="91425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1. What are you looking for?</a:t>
                      </a:r>
                      <a:endParaRPr lang="en-US" b="1" dirty="0">
                        <a:effectLst/>
                      </a:endParaRP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500</a:t>
                      </a:r>
                      <a:endParaRPr lang="en-US" b="1" dirty="0">
                        <a:effectLst/>
                      </a:endParaRPr>
                    </a:p>
                  </a:txBody>
                  <a:tcPr marL="38100" marR="38100" marT="38100" marB="3810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2. What's your fit?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475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3. Which shapes do you like?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380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4. Which colors do you like?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361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5. When was your last eye exam?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270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b"/>
                </a:tc>
                <a:extLst>
                  <a:ext uri="{0D108BD9-81ED-4DB2-BD59-A6C34878D82A}">
                    <a16:rowId xmlns:a16="http://schemas.microsoft.com/office/drawing/2014/main" val="74008717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962BB7F-8C8C-4A97-81C5-51B4CDDBFE6B}"/>
              </a:ext>
            </a:extLst>
          </p:cNvPr>
          <p:cNvSpPr/>
          <p:nvPr/>
        </p:nvSpPr>
        <p:spPr>
          <a:xfrm>
            <a:off x="6494013" y="2574445"/>
            <a:ext cx="1890946" cy="1018238"/>
          </a:xfrm>
          <a:prstGeom prst="rect">
            <a:avLst/>
          </a:prstGeom>
          <a:solidFill>
            <a:srgbClr val="2A5269"/>
          </a:solidFill>
          <a:ln>
            <a:solidFill>
              <a:srgbClr val="2A5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According to Quiz results, 100% of people know what they’re looking for!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49FA8B-9777-42FD-8D20-96844461AC79}"/>
              </a:ext>
            </a:extLst>
          </p:cNvPr>
          <p:cNvSpPr/>
          <p:nvPr/>
        </p:nvSpPr>
        <p:spPr>
          <a:xfrm>
            <a:off x="8739223" y="4835723"/>
            <a:ext cx="4523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Q2 </a:t>
            </a:r>
            <a:endParaRPr lang="en-US" i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6885057-26F2-4855-ADD3-6BE2D20E8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307241"/>
              </p:ext>
            </p:extLst>
          </p:nvPr>
        </p:nvGraphicFramePr>
        <p:xfrm>
          <a:off x="227016" y="1725843"/>
          <a:ext cx="4807263" cy="2313263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712759">
                  <a:extLst>
                    <a:ext uri="{9D8B030D-6E8A-4147-A177-3AD203B41FA5}">
                      <a16:colId xmlns:a16="http://schemas.microsoft.com/office/drawing/2014/main" val="2835617581"/>
                    </a:ext>
                  </a:extLst>
                </a:gridCol>
                <a:gridCol w="1547252">
                  <a:extLst>
                    <a:ext uri="{9D8B030D-6E8A-4147-A177-3AD203B41FA5}">
                      <a16:colId xmlns:a16="http://schemas.microsoft.com/office/drawing/2014/main" val="3625237681"/>
                    </a:ext>
                  </a:extLst>
                </a:gridCol>
                <a:gridCol w="1547252">
                  <a:extLst>
                    <a:ext uri="{9D8B030D-6E8A-4147-A177-3AD203B41FA5}">
                      <a16:colId xmlns:a16="http://schemas.microsoft.com/office/drawing/2014/main" val="1412826667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question</a:t>
                      </a:r>
                    </a:p>
                  </a:txBody>
                  <a:tcPr marL="91425" marR="91425" marT="91425" marB="91425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COUNT(DISTINCT user_id)</a:t>
                      </a:r>
                    </a:p>
                  </a:txBody>
                  <a:tcPr marL="91425" marR="91425" marT="91425" marB="91425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Percentage Completion</a:t>
                      </a: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50454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1. What are you looking for?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500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100%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483705770"/>
                  </a:ext>
                </a:extLst>
              </a:tr>
              <a:tr h="24065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2. What's your fit?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475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95%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589786117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3. Which shapes do you like?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380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76%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187752158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4. Which colors do you like?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361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72%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4294832225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5. When was your last eye exam?</a:t>
                      </a:r>
                      <a:endParaRPr lang="en-US" b="1" dirty="0">
                        <a:effectLst/>
                      </a:endParaRP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270</a:t>
                      </a:r>
                      <a:endParaRPr lang="en-US" b="1" dirty="0">
                        <a:effectLst/>
                      </a:endParaRPr>
                    </a:p>
                  </a:txBody>
                  <a:tcPr marL="38100" marR="38100" marT="38100" marB="38100" anchor="b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54%</a:t>
                      </a:r>
                      <a:endParaRPr lang="en-US" b="1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271874295"/>
                  </a:ext>
                </a:extLst>
              </a:tr>
            </a:tbl>
          </a:graphicData>
        </a:graphic>
      </p:graphicFrame>
      <p:sp>
        <p:nvSpPr>
          <p:cNvPr id="9" name="Shape 323">
            <a:extLst>
              <a:ext uri="{FF2B5EF4-FFF2-40B4-BE49-F238E27FC236}">
                <a16:creationId xmlns:a16="http://schemas.microsoft.com/office/drawing/2014/main" id="{6447D22C-0092-4FDD-BCBD-449C41E3A0A2}"/>
              </a:ext>
            </a:extLst>
          </p:cNvPr>
          <p:cNvSpPr txBox="1"/>
          <p:nvPr/>
        </p:nvSpPr>
        <p:spPr>
          <a:xfrm>
            <a:off x="0" y="0"/>
            <a:ext cx="9144000" cy="81674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question,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COUNT(DISTINCT user_id)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survey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 question;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F5D131-201E-4CD7-A528-D0DCEB3CC1EF}"/>
              </a:ext>
            </a:extLst>
          </p:cNvPr>
          <p:cNvSpPr txBox="1"/>
          <p:nvPr/>
        </p:nvSpPr>
        <p:spPr>
          <a:xfrm>
            <a:off x="6000878" y="1955589"/>
            <a:ext cx="2769833" cy="2000548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Being that this typically happens on an annual basis, the low completion percentage can be attributed to not being able to recall or being unsure of their last eye exam. </a:t>
            </a:r>
          </a:p>
          <a:p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A4D93A4-2AD5-4D0E-9AB4-D376519F6A49}"/>
              </a:ext>
            </a:extLst>
          </p:cNvPr>
          <p:cNvSpPr/>
          <p:nvPr/>
        </p:nvSpPr>
        <p:spPr>
          <a:xfrm rot="5400000">
            <a:off x="3908713" y="2764426"/>
            <a:ext cx="3258105" cy="382875"/>
          </a:xfrm>
          <a:prstGeom prst="triangle">
            <a:avLst>
              <a:gd name="adj" fmla="val 48092"/>
            </a:avLst>
          </a:prstGeom>
          <a:solidFill>
            <a:srgbClr val="2A5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692C5B-034F-417F-95A4-8CCA389378F1}"/>
              </a:ext>
            </a:extLst>
          </p:cNvPr>
          <p:cNvCxnSpPr>
            <a:cxnSpLocks/>
          </p:cNvCxnSpPr>
          <p:nvPr/>
        </p:nvCxnSpPr>
        <p:spPr>
          <a:xfrm>
            <a:off x="5921186" y="1731149"/>
            <a:ext cx="2849525" cy="0"/>
          </a:xfrm>
          <a:prstGeom prst="line">
            <a:avLst/>
          </a:prstGeom>
          <a:ln>
            <a:solidFill>
              <a:srgbClr val="2A526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9D50CC-DAD6-4185-AC7F-F017EF8C9361}"/>
              </a:ext>
            </a:extLst>
          </p:cNvPr>
          <p:cNvSpPr txBox="1"/>
          <p:nvPr/>
        </p:nvSpPr>
        <p:spPr>
          <a:xfrm>
            <a:off x="5845946" y="1411152"/>
            <a:ext cx="2849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When was your last eye exam?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DA6D9C-BCE2-4A3B-BF0F-18E7BA453A05}"/>
              </a:ext>
            </a:extLst>
          </p:cNvPr>
          <p:cNvSpPr/>
          <p:nvPr/>
        </p:nvSpPr>
        <p:spPr>
          <a:xfrm>
            <a:off x="8739223" y="4835723"/>
            <a:ext cx="455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Q3 </a:t>
            </a:r>
            <a:endParaRPr lang="en-US" i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/>
        </p:nvSpPr>
        <p:spPr>
          <a:xfrm>
            <a:off x="124240" y="1629354"/>
            <a:ext cx="8925338" cy="35924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150" b="1" dirty="0">
                <a:latin typeface="Roboto"/>
                <a:ea typeface="Roboto"/>
                <a:cs typeface="Roboto"/>
                <a:sym typeface="Roboto"/>
              </a:rPr>
              <a:t>We used data from our quiz, home_try_on, and purchase tables to provide us the key components needed to calculate conversion rates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3AB88B-08A0-41ED-B645-D83FE5D3B4DB}"/>
              </a:ext>
            </a:extLst>
          </p:cNvPr>
          <p:cNvSpPr/>
          <p:nvPr/>
        </p:nvSpPr>
        <p:spPr>
          <a:xfrm>
            <a:off x="124239" y="3075085"/>
            <a:ext cx="8925338" cy="197515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* 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quiz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 5;</a:t>
            </a:r>
          </a:p>
          <a:p>
            <a:endParaRPr lang="en-US" sz="11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* 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home_try_on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 5;</a:t>
            </a:r>
          </a:p>
          <a:p>
            <a:endParaRPr lang="en-US" sz="11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* 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purchase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 5;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F39CF1-4CAF-4C64-9D84-9F0C57057E56}"/>
              </a:ext>
            </a:extLst>
          </p:cNvPr>
          <p:cNvGrpSpPr/>
          <p:nvPr/>
        </p:nvGrpSpPr>
        <p:grpSpPr>
          <a:xfrm>
            <a:off x="1294263" y="243376"/>
            <a:ext cx="6555474" cy="985600"/>
            <a:chOff x="1163137" y="1921087"/>
            <a:chExt cx="6555474" cy="985600"/>
          </a:xfrm>
        </p:grpSpPr>
        <p:sp>
          <p:nvSpPr>
            <p:cNvPr id="12" name="Chevron 2">
              <a:extLst>
                <a:ext uri="{FF2B5EF4-FFF2-40B4-BE49-F238E27FC236}">
                  <a16:creationId xmlns:a16="http://schemas.microsoft.com/office/drawing/2014/main" id="{A45B46D7-559B-4201-814C-D11CAAA697AD}"/>
                </a:ext>
              </a:extLst>
            </p:cNvPr>
            <p:cNvSpPr/>
            <p:nvPr/>
          </p:nvSpPr>
          <p:spPr>
            <a:xfrm>
              <a:off x="1163137" y="1921087"/>
              <a:ext cx="1960836" cy="985600"/>
            </a:xfrm>
            <a:prstGeom prst="chevron">
              <a:avLst>
                <a:gd name="adj" fmla="val 19481"/>
              </a:avLst>
            </a:prstGeom>
            <a:solidFill>
              <a:srgbClr val="2A52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Take Style Quiz</a:t>
              </a:r>
            </a:p>
          </p:txBody>
        </p:sp>
        <p:sp>
          <p:nvSpPr>
            <p:cNvPr id="13" name="Chevron 9">
              <a:extLst>
                <a:ext uri="{FF2B5EF4-FFF2-40B4-BE49-F238E27FC236}">
                  <a16:creationId xmlns:a16="http://schemas.microsoft.com/office/drawing/2014/main" id="{28F2A2BB-7389-4B13-881B-89AD47FC6CC0}"/>
                </a:ext>
              </a:extLst>
            </p:cNvPr>
            <p:cNvSpPr/>
            <p:nvPr/>
          </p:nvSpPr>
          <p:spPr>
            <a:xfrm>
              <a:off x="3106269" y="1921087"/>
              <a:ext cx="2533725" cy="985600"/>
            </a:xfrm>
            <a:prstGeom prst="chevron">
              <a:avLst>
                <a:gd name="adj" fmla="val 19481"/>
              </a:avLst>
            </a:prstGeom>
            <a:solidFill>
              <a:srgbClr val="2A52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Home Try-On</a:t>
              </a:r>
            </a:p>
          </p:txBody>
        </p:sp>
        <p:sp>
          <p:nvSpPr>
            <p:cNvPr id="14" name="Chevron 10">
              <a:extLst>
                <a:ext uri="{FF2B5EF4-FFF2-40B4-BE49-F238E27FC236}">
                  <a16:creationId xmlns:a16="http://schemas.microsoft.com/office/drawing/2014/main" id="{7EE561AD-1EB2-4C90-AC81-27363F865849}"/>
                </a:ext>
              </a:extLst>
            </p:cNvPr>
            <p:cNvSpPr/>
            <p:nvPr/>
          </p:nvSpPr>
          <p:spPr>
            <a:xfrm>
              <a:off x="5585011" y="1939647"/>
              <a:ext cx="2133600" cy="948683"/>
            </a:xfrm>
            <a:prstGeom prst="chevron">
              <a:avLst>
                <a:gd name="adj" fmla="val 19481"/>
              </a:avLst>
            </a:prstGeom>
            <a:solidFill>
              <a:srgbClr val="2A52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Roboto" panose="020B0604020202020204" charset="0"/>
                  <a:ea typeface="Roboto" panose="020B0604020202020204" charset="0"/>
                </a:rPr>
                <a:t>Purchase the Perfect Glasses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5056D50-1F85-4247-8F19-C1F8AA1D4DD4}"/>
              </a:ext>
            </a:extLst>
          </p:cNvPr>
          <p:cNvSpPr/>
          <p:nvPr/>
        </p:nvSpPr>
        <p:spPr>
          <a:xfrm>
            <a:off x="8663713" y="4706028"/>
            <a:ext cx="4523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707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-1" y="623248"/>
            <a:ext cx="1947545" cy="47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 i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Quiz Table</a:t>
            </a:r>
            <a:endParaRPr sz="1800" b="1" i="1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C598F4-25F2-49B9-9C11-030F73582FB6}"/>
              </a:ext>
            </a:extLst>
          </p:cNvPr>
          <p:cNvSpPr txBox="1"/>
          <p:nvPr/>
        </p:nvSpPr>
        <p:spPr>
          <a:xfrm>
            <a:off x="-1" y="0"/>
            <a:ext cx="9144001" cy="62324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* 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quiz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 5;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6885057-26F2-4855-ADD3-6BE2D20E8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04796"/>
              </p:ext>
            </p:extLst>
          </p:nvPr>
        </p:nvGraphicFramePr>
        <p:xfrm>
          <a:off x="1278816" y="1849120"/>
          <a:ext cx="6586368" cy="239800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496314">
                  <a:extLst>
                    <a:ext uri="{9D8B030D-6E8A-4147-A177-3AD203B41FA5}">
                      <a16:colId xmlns:a16="http://schemas.microsoft.com/office/drawing/2014/main" val="2835617581"/>
                    </a:ext>
                  </a:extLst>
                </a:gridCol>
                <a:gridCol w="1164981">
                  <a:extLst>
                    <a:ext uri="{9D8B030D-6E8A-4147-A177-3AD203B41FA5}">
                      <a16:colId xmlns:a16="http://schemas.microsoft.com/office/drawing/2014/main" val="3625237681"/>
                    </a:ext>
                  </a:extLst>
                </a:gridCol>
                <a:gridCol w="949569">
                  <a:extLst>
                    <a:ext uri="{9D8B030D-6E8A-4147-A177-3AD203B41FA5}">
                      <a16:colId xmlns:a16="http://schemas.microsoft.com/office/drawing/2014/main" val="1412826667"/>
                    </a:ext>
                  </a:extLst>
                </a:gridCol>
                <a:gridCol w="1455127">
                  <a:extLst>
                    <a:ext uri="{9D8B030D-6E8A-4147-A177-3AD203B41FA5}">
                      <a16:colId xmlns:a16="http://schemas.microsoft.com/office/drawing/2014/main" val="2330302042"/>
                    </a:ext>
                  </a:extLst>
                </a:gridCol>
                <a:gridCol w="1520377">
                  <a:extLst>
                    <a:ext uri="{9D8B030D-6E8A-4147-A177-3AD203B41FA5}">
                      <a16:colId xmlns:a16="http://schemas.microsoft.com/office/drawing/2014/main" val="2470080017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user_id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style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fit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shape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color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50454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4e8118dc-bb3d-49bf-85fc-cca8d83232ac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Women's Styles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Medium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Rectangular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Tortoise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8370577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291f1cca-e507-48be-b063-002b14906468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Women's Styles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Narrow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Round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Black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589786117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75122300-0736-4087-b6d8-c0c5373a1a04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Women's Styles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Wide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Rectangular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Two-Tone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187752158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75bc6ebd-40cd-4e1d-a301-27ddd93b12e2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Women's Styles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Narrow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Square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Two-Tone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294832225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ce965c4d-7a2b-4db6-9847-601747fa7812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Women's Styles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Wide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Rectangular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Black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27187429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BC8A1D0-E074-4370-AEAD-E6F5E786BE1E}"/>
              </a:ext>
            </a:extLst>
          </p:cNvPr>
          <p:cNvSpPr/>
          <p:nvPr/>
        </p:nvSpPr>
        <p:spPr>
          <a:xfrm>
            <a:off x="8513362" y="4801516"/>
            <a:ext cx="6046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Q4.1 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E50D26F-BFB1-46B0-A945-CB8CFD7E5654}"/>
              </a:ext>
            </a:extLst>
          </p:cNvPr>
          <p:cNvGrpSpPr/>
          <p:nvPr/>
        </p:nvGrpSpPr>
        <p:grpSpPr>
          <a:xfrm>
            <a:off x="1255301" y="1342857"/>
            <a:ext cx="1384485" cy="488507"/>
            <a:chOff x="1255301" y="1342857"/>
            <a:chExt cx="1384485" cy="4885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BDE3E8-5601-44AE-B69C-E1CCB0676538}"/>
                </a:ext>
              </a:extLst>
            </p:cNvPr>
            <p:cNvSpPr txBox="1"/>
            <p:nvPr/>
          </p:nvSpPr>
          <p:spPr>
            <a:xfrm>
              <a:off x="1255301" y="1342857"/>
              <a:ext cx="13844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Roboto" panose="020B0604020202020204" charset="0"/>
                  <a:ea typeface="Roboto" panose="020B0604020202020204" charset="0"/>
                </a:rPr>
                <a:t>user_id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D856ACC-FC5A-4A5E-9540-95EC8BBF3DEE}"/>
                </a:ext>
              </a:extLst>
            </p:cNvPr>
            <p:cNvCxnSpPr>
              <a:cxnSpLocks/>
            </p:cNvCxnSpPr>
            <p:nvPr/>
          </p:nvCxnSpPr>
          <p:spPr>
            <a:xfrm>
              <a:off x="1951981" y="1586711"/>
              <a:ext cx="0" cy="244653"/>
            </a:xfrm>
            <a:prstGeom prst="straightConnector1">
              <a:avLst/>
            </a:prstGeom>
            <a:ln>
              <a:solidFill>
                <a:srgbClr val="2A526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ADF9AD-2314-410E-92D0-B3C2A8B366F1}"/>
              </a:ext>
            </a:extLst>
          </p:cNvPr>
          <p:cNvGrpSpPr/>
          <p:nvPr/>
        </p:nvGrpSpPr>
        <p:grpSpPr>
          <a:xfrm>
            <a:off x="3720344" y="1342857"/>
            <a:ext cx="1384485" cy="488507"/>
            <a:chOff x="2637268" y="1353214"/>
            <a:chExt cx="1384485" cy="4885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0B3D0D-3797-4852-BC18-473A8DFEFBC5}"/>
                </a:ext>
              </a:extLst>
            </p:cNvPr>
            <p:cNvSpPr txBox="1"/>
            <p:nvPr/>
          </p:nvSpPr>
          <p:spPr>
            <a:xfrm>
              <a:off x="2637268" y="1353214"/>
              <a:ext cx="13844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Roboto" panose="020B0604020202020204" charset="0"/>
                  <a:ea typeface="Roboto" panose="020B0604020202020204" charset="0"/>
                </a:rPr>
                <a:t>fit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8C7E9B6-525F-43B5-84CA-8B9B11039B20}"/>
                </a:ext>
              </a:extLst>
            </p:cNvPr>
            <p:cNvCxnSpPr>
              <a:cxnSpLocks/>
            </p:cNvCxnSpPr>
            <p:nvPr/>
          </p:nvCxnSpPr>
          <p:spPr>
            <a:xfrm>
              <a:off x="3333948" y="1597068"/>
              <a:ext cx="0" cy="244653"/>
            </a:xfrm>
            <a:prstGeom prst="straightConnector1">
              <a:avLst/>
            </a:prstGeom>
            <a:ln>
              <a:solidFill>
                <a:srgbClr val="2A526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182CA54-7C56-400D-A0B0-C4FA833EBC76}"/>
              </a:ext>
            </a:extLst>
          </p:cNvPr>
          <p:cNvGrpSpPr/>
          <p:nvPr/>
        </p:nvGrpSpPr>
        <p:grpSpPr>
          <a:xfrm>
            <a:off x="2723085" y="1342457"/>
            <a:ext cx="1384485" cy="488507"/>
            <a:chOff x="2637268" y="1353214"/>
            <a:chExt cx="1384485" cy="48850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18C8F94-E5DE-4311-B496-8B8F2112075E}"/>
                </a:ext>
              </a:extLst>
            </p:cNvPr>
            <p:cNvSpPr txBox="1"/>
            <p:nvPr/>
          </p:nvSpPr>
          <p:spPr>
            <a:xfrm>
              <a:off x="2637268" y="1353214"/>
              <a:ext cx="13844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Roboto" panose="020B0604020202020204" charset="0"/>
                  <a:ea typeface="Roboto" panose="020B0604020202020204" charset="0"/>
                </a:rPr>
                <a:t>style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28F81BC-8E42-460C-A669-7B911112B980}"/>
                </a:ext>
              </a:extLst>
            </p:cNvPr>
            <p:cNvCxnSpPr>
              <a:cxnSpLocks/>
            </p:cNvCxnSpPr>
            <p:nvPr/>
          </p:nvCxnSpPr>
          <p:spPr>
            <a:xfrm>
              <a:off x="3333948" y="1597068"/>
              <a:ext cx="0" cy="244653"/>
            </a:xfrm>
            <a:prstGeom prst="straightConnector1">
              <a:avLst/>
            </a:prstGeom>
            <a:ln>
              <a:solidFill>
                <a:srgbClr val="2A526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A5DC94A-2931-4477-8789-EEE120861923}"/>
              </a:ext>
            </a:extLst>
          </p:cNvPr>
          <p:cNvGrpSpPr/>
          <p:nvPr/>
        </p:nvGrpSpPr>
        <p:grpSpPr>
          <a:xfrm>
            <a:off x="4887549" y="1329340"/>
            <a:ext cx="1384485" cy="488507"/>
            <a:chOff x="2637268" y="1353214"/>
            <a:chExt cx="1384485" cy="48850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F338811-D159-4CBB-A534-F7B89E523D46}"/>
                </a:ext>
              </a:extLst>
            </p:cNvPr>
            <p:cNvSpPr txBox="1"/>
            <p:nvPr/>
          </p:nvSpPr>
          <p:spPr>
            <a:xfrm>
              <a:off x="2637268" y="1353214"/>
              <a:ext cx="13844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Roboto" panose="020B0604020202020204" charset="0"/>
                  <a:ea typeface="Roboto" panose="020B0604020202020204" charset="0"/>
                </a:rPr>
                <a:t>shape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A8B09C5-CDA8-4C7D-91F9-D6EFA5D7B061}"/>
                </a:ext>
              </a:extLst>
            </p:cNvPr>
            <p:cNvCxnSpPr>
              <a:cxnSpLocks/>
            </p:cNvCxnSpPr>
            <p:nvPr/>
          </p:nvCxnSpPr>
          <p:spPr>
            <a:xfrm>
              <a:off x="3333948" y="1597068"/>
              <a:ext cx="0" cy="244653"/>
            </a:xfrm>
            <a:prstGeom prst="straightConnector1">
              <a:avLst/>
            </a:prstGeom>
            <a:ln>
              <a:solidFill>
                <a:srgbClr val="2A526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4655031-FA75-4782-AE21-180057326F43}"/>
              </a:ext>
            </a:extLst>
          </p:cNvPr>
          <p:cNvGrpSpPr/>
          <p:nvPr/>
        </p:nvGrpSpPr>
        <p:grpSpPr>
          <a:xfrm>
            <a:off x="6429304" y="1328940"/>
            <a:ext cx="1384485" cy="488507"/>
            <a:chOff x="2637268" y="1353214"/>
            <a:chExt cx="1384485" cy="48850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2B01DF-D91E-421C-8483-2E3FFB193E27}"/>
                </a:ext>
              </a:extLst>
            </p:cNvPr>
            <p:cNvSpPr txBox="1"/>
            <p:nvPr/>
          </p:nvSpPr>
          <p:spPr>
            <a:xfrm>
              <a:off x="2637268" y="1353214"/>
              <a:ext cx="13844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Roboto" panose="020B0604020202020204" charset="0"/>
                  <a:ea typeface="Roboto" panose="020B0604020202020204" charset="0"/>
                </a:rPr>
                <a:t>color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F368CC1-579F-4049-9F83-0FDBD1CEF175}"/>
                </a:ext>
              </a:extLst>
            </p:cNvPr>
            <p:cNvCxnSpPr>
              <a:cxnSpLocks/>
            </p:cNvCxnSpPr>
            <p:nvPr/>
          </p:nvCxnSpPr>
          <p:spPr>
            <a:xfrm>
              <a:off x="3333948" y="1597068"/>
              <a:ext cx="0" cy="244653"/>
            </a:xfrm>
            <a:prstGeom prst="straightConnector1">
              <a:avLst/>
            </a:prstGeom>
            <a:ln>
              <a:solidFill>
                <a:srgbClr val="2A526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3698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0" y="853517"/>
            <a:ext cx="2737657" cy="41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 i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Home Try On Table</a:t>
            </a:r>
            <a:endParaRPr sz="1800" b="1" i="1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6885057-26F2-4855-ADD3-6BE2D20E8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561901"/>
              </p:ext>
            </p:extLst>
          </p:nvPr>
        </p:nvGraphicFramePr>
        <p:xfrm>
          <a:off x="1272199" y="2258339"/>
          <a:ext cx="6599603" cy="2094175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867269">
                  <a:extLst>
                    <a:ext uri="{9D8B030D-6E8A-4147-A177-3AD203B41FA5}">
                      <a16:colId xmlns:a16="http://schemas.microsoft.com/office/drawing/2014/main" val="2835617581"/>
                    </a:ext>
                  </a:extLst>
                </a:gridCol>
                <a:gridCol w="1745273">
                  <a:extLst>
                    <a:ext uri="{9D8B030D-6E8A-4147-A177-3AD203B41FA5}">
                      <a16:colId xmlns:a16="http://schemas.microsoft.com/office/drawing/2014/main" val="3625237681"/>
                    </a:ext>
                  </a:extLst>
                </a:gridCol>
                <a:gridCol w="1987061">
                  <a:extLst>
                    <a:ext uri="{9D8B030D-6E8A-4147-A177-3AD203B41FA5}">
                      <a16:colId xmlns:a16="http://schemas.microsoft.com/office/drawing/2014/main" val="1412826667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user_id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number_of_pairs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address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50454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d8addd87-3217-4429-9a01-d56d68111da7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5 pairs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145 New York 9a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8370577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f52b07c8-abe4-4f4a-9d39-ba9fc9a184cc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5 pairs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383 Madison Ave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589786117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8ba0d2d5-1a31-403e-9fa5-79540f8477f9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5 pairs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287 Pell St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187752158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4e71850e-8bbf-4e6b-accc-49a7bb46c586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3 pairs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347 Madison Square N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294832225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3bc8f97f-2336-4dab-bd86-e391609dab97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5 pairs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182 Cornelia St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27187429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E7D8A32F-C4FD-41F3-BDF2-95D261D3EB84}"/>
              </a:ext>
            </a:extLst>
          </p:cNvPr>
          <p:cNvSpPr/>
          <p:nvPr/>
        </p:nvSpPr>
        <p:spPr>
          <a:xfrm>
            <a:off x="13316" y="0"/>
            <a:ext cx="9117367" cy="58485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* 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home_try_on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 5;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B21047-7E0F-4AEE-8D73-8FF45E953AAE}"/>
              </a:ext>
            </a:extLst>
          </p:cNvPr>
          <p:cNvSpPr/>
          <p:nvPr/>
        </p:nvSpPr>
        <p:spPr>
          <a:xfrm>
            <a:off x="8526030" y="4797078"/>
            <a:ext cx="6046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Q4.2 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229105-0A8C-4BEC-8D72-96DC3E173370}"/>
              </a:ext>
            </a:extLst>
          </p:cNvPr>
          <p:cNvGrpSpPr/>
          <p:nvPr/>
        </p:nvGrpSpPr>
        <p:grpSpPr>
          <a:xfrm>
            <a:off x="2011393" y="1710709"/>
            <a:ext cx="1384485" cy="488507"/>
            <a:chOff x="2637268" y="1353214"/>
            <a:chExt cx="1384485" cy="48850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A10880-878F-4BB6-8F84-6DD5431CD94D}"/>
                </a:ext>
              </a:extLst>
            </p:cNvPr>
            <p:cNvSpPr txBox="1"/>
            <p:nvPr/>
          </p:nvSpPr>
          <p:spPr>
            <a:xfrm>
              <a:off x="2637268" y="1353214"/>
              <a:ext cx="13844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Roboto" panose="020B0604020202020204" charset="0"/>
                  <a:ea typeface="Roboto" panose="020B0604020202020204" charset="0"/>
                </a:rPr>
                <a:t>user_id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3D3FADC-4E34-4E39-9EF1-2D517E14C079}"/>
                </a:ext>
              </a:extLst>
            </p:cNvPr>
            <p:cNvCxnSpPr>
              <a:cxnSpLocks/>
            </p:cNvCxnSpPr>
            <p:nvPr/>
          </p:nvCxnSpPr>
          <p:spPr>
            <a:xfrm>
              <a:off x="3333948" y="1597068"/>
              <a:ext cx="0" cy="244653"/>
            </a:xfrm>
            <a:prstGeom prst="straightConnector1">
              <a:avLst/>
            </a:prstGeom>
            <a:ln>
              <a:solidFill>
                <a:srgbClr val="2A526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EE27EE-15E2-4FE0-942E-1263976903E7}"/>
              </a:ext>
            </a:extLst>
          </p:cNvPr>
          <p:cNvGrpSpPr/>
          <p:nvPr/>
        </p:nvGrpSpPr>
        <p:grpSpPr>
          <a:xfrm>
            <a:off x="4230810" y="1710709"/>
            <a:ext cx="1384485" cy="488507"/>
            <a:chOff x="2637268" y="1353214"/>
            <a:chExt cx="1384485" cy="48850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9530F9-0F6C-48F4-80A8-73D13546A4D6}"/>
                </a:ext>
              </a:extLst>
            </p:cNvPr>
            <p:cNvSpPr txBox="1"/>
            <p:nvPr/>
          </p:nvSpPr>
          <p:spPr>
            <a:xfrm>
              <a:off x="2637268" y="1353214"/>
              <a:ext cx="13844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Roboto" panose="020B0604020202020204" charset="0"/>
                  <a:ea typeface="Roboto" panose="020B0604020202020204" charset="0"/>
                </a:rPr>
                <a:t>number_of_pairs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05B0948-A85A-426C-9FE0-98D875EBEB32}"/>
                </a:ext>
              </a:extLst>
            </p:cNvPr>
            <p:cNvCxnSpPr>
              <a:cxnSpLocks/>
            </p:cNvCxnSpPr>
            <p:nvPr/>
          </p:nvCxnSpPr>
          <p:spPr>
            <a:xfrm>
              <a:off x="3333948" y="1597068"/>
              <a:ext cx="0" cy="244653"/>
            </a:xfrm>
            <a:prstGeom prst="straightConnector1">
              <a:avLst/>
            </a:prstGeom>
            <a:ln>
              <a:solidFill>
                <a:srgbClr val="2A526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0E66F0-5ABD-4FC5-80DF-7D13B7685D9D}"/>
              </a:ext>
            </a:extLst>
          </p:cNvPr>
          <p:cNvGrpSpPr/>
          <p:nvPr/>
        </p:nvGrpSpPr>
        <p:grpSpPr>
          <a:xfrm>
            <a:off x="6311975" y="1728065"/>
            <a:ext cx="1384485" cy="488507"/>
            <a:chOff x="2637268" y="1353214"/>
            <a:chExt cx="1384485" cy="4885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D84FDD-F801-4974-8919-268B3F7EDF1B}"/>
                </a:ext>
              </a:extLst>
            </p:cNvPr>
            <p:cNvSpPr txBox="1"/>
            <p:nvPr/>
          </p:nvSpPr>
          <p:spPr>
            <a:xfrm>
              <a:off x="2637268" y="1353214"/>
              <a:ext cx="13844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Roboto" panose="020B0604020202020204" charset="0"/>
                  <a:ea typeface="Roboto" panose="020B0604020202020204" charset="0"/>
                </a:rPr>
                <a:t>address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998A900-1400-4893-B2A3-8FBC8B9775FE}"/>
                </a:ext>
              </a:extLst>
            </p:cNvPr>
            <p:cNvCxnSpPr>
              <a:cxnSpLocks/>
            </p:cNvCxnSpPr>
            <p:nvPr/>
          </p:nvCxnSpPr>
          <p:spPr>
            <a:xfrm>
              <a:off x="3333948" y="1597068"/>
              <a:ext cx="0" cy="244653"/>
            </a:xfrm>
            <a:prstGeom prst="straightConnector1">
              <a:avLst/>
            </a:prstGeom>
            <a:ln>
              <a:solidFill>
                <a:srgbClr val="2A526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1119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155994" y="992888"/>
            <a:ext cx="2329754" cy="374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 i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Purchase Table</a:t>
            </a:r>
            <a:endParaRPr sz="1800" b="1" i="1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C9AAA8D-0675-4F94-9C71-A00D67CEA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499471"/>
              </p:ext>
            </p:extLst>
          </p:nvPr>
        </p:nvGraphicFramePr>
        <p:xfrm>
          <a:off x="1604109" y="2140840"/>
          <a:ext cx="5935783" cy="239800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556957">
                  <a:extLst>
                    <a:ext uri="{9D8B030D-6E8A-4147-A177-3AD203B41FA5}">
                      <a16:colId xmlns:a16="http://schemas.microsoft.com/office/drawing/2014/main" val="2835617581"/>
                    </a:ext>
                  </a:extLst>
                </a:gridCol>
                <a:gridCol w="787177">
                  <a:extLst>
                    <a:ext uri="{9D8B030D-6E8A-4147-A177-3AD203B41FA5}">
                      <a16:colId xmlns:a16="http://schemas.microsoft.com/office/drawing/2014/main" val="3625237681"/>
                    </a:ext>
                  </a:extLst>
                </a:gridCol>
                <a:gridCol w="787177">
                  <a:extLst>
                    <a:ext uri="{9D8B030D-6E8A-4147-A177-3AD203B41FA5}">
                      <a16:colId xmlns:a16="http://schemas.microsoft.com/office/drawing/2014/main" val="1412826667"/>
                    </a:ext>
                  </a:extLst>
                </a:gridCol>
                <a:gridCol w="958088">
                  <a:extLst>
                    <a:ext uri="{9D8B030D-6E8A-4147-A177-3AD203B41FA5}">
                      <a16:colId xmlns:a16="http://schemas.microsoft.com/office/drawing/2014/main" val="3917439847"/>
                    </a:ext>
                  </a:extLst>
                </a:gridCol>
                <a:gridCol w="905607">
                  <a:extLst>
                    <a:ext uri="{9D8B030D-6E8A-4147-A177-3AD203B41FA5}">
                      <a16:colId xmlns:a16="http://schemas.microsoft.com/office/drawing/2014/main" val="765618413"/>
                    </a:ext>
                  </a:extLst>
                </a:gridCol>
                <a:gridCol w="940777">
                  <a:extLst>
                    <a:ext uri="{9D8B030D-6E8A-4147-A177-3AD203B41FA5}">
                      <a16:colId xmlns:a16="http://schemas.microsoft.com/office/drawing/2014/main" val="2149760386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user_id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product_id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style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model_name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color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</a:rPr>
                        <a:t>Price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100" marR="38100" marT="38100" marB="38100" anchor="b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50454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00a9dd17-36c8-430c-9d76-df49d4197dcf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8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Women's Styles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Lucy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Jet Black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150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8370577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00e15fe0-c86f-4818-9c63-3422211baa97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7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Women's Styles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Lucy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Elderflower Crystal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150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589786117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017506f7-aba1-4b9d-8b7b-f4426e71b8ca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4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Men's Styles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Dawes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Jet Black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150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187752158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0176bfb3-9c51-4b1c-b593-87edab3c54cb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Women's Styles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Eugene Narrow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Rosewood Tortoise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95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294832225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01fdf106-f73c-4d3f-a036-2f3e2ab1ce06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8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Women's Styles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Lucy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Jet Black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u="none" strike="noStrike" dirty="0">
                          <a:solidFill>
                            <a:srgbClr val="525252"/>
                          </a:solidFill>
                          <a:effectLst/>
                          <a:latin typeface="Roboto" panose="020B0604020202020204" charset="0"/>
                        </a:rPr>
                        <a:t>150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27187429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D0967322-9360-4CE0-B31F-FC7F479FDB39}"/>
              </a:ext>
            </a:extLst>
          </p:cNvPr>
          <p:cNvSpPr/>
          <p:nvPr/>
        </p:nvSpPr>
        <p:spPr>
          <a:xfrm>
            <a:off x="12892" y="0"/>
            <a:ext cx="9131108" cy="6046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* 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purchase</a:t>
            </a:r>
          </a:p>
          <a:p>
            <a:r>
              <a:rPr lang="en-US" sz="11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 5;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AD8DFA-3CCB-49FD-B0BE-CF18C9FC57CE}"/>
              </a:ext>
            </a:extLst>
          </p:cNvPr>
          <p:cNvSpPr/>
          <p:nvPr/>
        </p:nvSpPr>
        <p:spPr>
          <a:xfrm>
            <a:off x="8526763" y="4779322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Q4.3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0C0469F-2727-47DF-9DDD-357EED672898}"/>
              </a:ext>
            </a:extLst>
          </p:cNvPr>
          <p:cNvGrpSpPr/>
          <p:nvPr/>
        </p:nvGrpSpPr>
        <p:grpSpPr>
          <a:xfrm>
            <a:off x="1700409" y="1565619"/>
            <a:ext cx="6047084" cy="488507"/>
            <a:chOff x="1700409" y="1565619"/>
            <a:chExt cx="6047084" cy="48850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507E72-5094-4F1C-B56C-CBFC4A4CF526}"/>
                </a:ext>
              </a:extLst>
            </p:cNvPr>
            <p:cNvGrpSpPr/>
            <p:nvPr/>
          </p:nvGrpSpPr>
          <p:grpSpPr>
            <a:xfrm>
              <a:off x="1700409" y="1565619"/>
              <a:ext cx="1384485" cy="488507"/>
              <a:chOff x="2637268" y="1353214"/>
              <a:chExt cx="1384485" cy="48850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E4248A-DD16-4398-8128-943A7C1D4929}"/>
                  </a:ext>
                </a:extLst>
              </p:cNvPr>
              <p:cNvSpPr txBox="1"/>
              <p:nvPr/>
            </p:nvSpPr>
            <p:spPr>
              <a:xfrm>
                <a:off x="2637268" y="1353214"/>
                <a:ext cx="138448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Roboto" panose="020B0604020202020204" charset="0"/>
                    <a:ea typeface="Roboto" panose="020B0604020202020204" charset="0"/>
                  </a:rPr>
                  <a:t>user_id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9AAB082-6C8F-4229-92D5-0283C7547B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948" y="1597068"/>
                <a:ext cx="0" cy="244653"/>
              </a:xfrm>
              <a:prstGeom prst="straightConnector1">
                <a:avLst/>
              </a:prstGeom>
              <a:ln>
                <a:solidFill>
                  <a:srgbClr val="2A526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471F4A3-A6C9-47C6-ABA0-D51060E6B6EA}"/>
                </a:ext>
              </a:extLst>
            </p:cNvPr>
            <p:cNvGrpSpPr/>
            <p:nvPr/>
          </p:nvGrpSpPr>
          <p:grpSpPr>
            <a:xfrm>
              <a:off x="3683335" y="1565619"/>
              <a:ext cx="1384485" cy="488507"/>
              <a:chOff x="2637268" y="1353214"/>
              <a:chExt cx="1384485" cy="488507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8D18D8-D1A8-4599-B153-E8E736372784}"/>
                  </a:ext>
                </a:extLst>
              </p:cNvPr>
              <p:cNvSpPr txBox="1"/>
              <p:nvPr/>
            </p:nvSpPr>
            <p:spPr>
              <a:xfrm>
                <a:off x="2637268" y="1353214"/>
                <a:ext cx="138448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Roboto" panose="020B0604020202020204" charset="0"/>
                    <a:ea typeface="Roboto" panose="020B0604020202020204" charset="0"/>
                  </a:rPr>
                  <a:t>style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767B85B-2A6C-443B-AE8F-41A456F8C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948" y="1597068"/>
                <a:ext cx="0" cy="244653"/>
              </a:xfrm>
              <a:prstGeom prst="straightConnector1">
                <a:avLst/>
              </a:prstGeom>
              <a:ln>
                <a:solidFill>
                  <a:srgbClr val="2A526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DC6F155-B9A5-400E-94C9-3C36D5596F71}"/>
                </a:ext>
              </a:extLst>
            </p:cNvPr>
            <p:cNvGrpSpPr/>
            <p:nvPr/>
          </p:nvGrpSpPr>
          <p:grpSpPr>
            <a:xfrm>
              <a:off x="2866107" y="1565619"/>
              <a:ext cx="1384485" cy="488507"/>
              <a:chOff x="2637268" y="1353214"/>
              <a:chExt cx="1384485" cy="48850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2C37D8-0BA2-49C3-AD35-2EDB33B82D7C}"/>
                  </a:ext>
                </a:extLst>
              </p:cNvPr>
              <p:cNvSpPr txBox="1"/>
              <p:nvPr/>
            </p:nvSpPr>
            <p:spPr>
              <a:xfrm>
                <a:off x="2637268" y="1353214"/>
                <a:ext cx="138448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Roboto" panose="020B0604020202020204" charset="0"/>
                    <a:ea typeface="Roboto" panose="020B0604020202020204" charset="0"/>
                  </a:rPr>
                  <a:t>product_id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2922FF8-88E1-4E65-B343-22271285B8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948" y="1597068"/>
                <a:ext cx="0" cy="244653"/>
              </a:xfrm>
              <a:prstGeom prst="straightConnector1">
                <a:avLst/>
              </a:prstGeom>
              <a:ln>
                <a:solidFill>
                  <a:srgbClr val="2A526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178BA49-8C2D-45A8-8331-2D56D1A5B943}"/>
                </a:ext>
              </a:extLst>
            </p:cNvPr>
            <p:cNvGrpSpPr/>
            <p:nvPr/>
          </p:nvGrpSpPr>
          <p:grpSpPr>
            <a:xfrm>
              <a:off x="4505069" y="1565619"/>
              <a:ext cx="1384485" cy="488507"/>
              <a:chOff x="2637268" y="1353214"/>
              <a:chExt cx="1384485" cy="48850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7BB47D-64EF-41BA-B5D4-1136300F9A3E}"/>
                  </a:ext>
                </a:extLst>
              </p:cNvPr>
              <p:cNvSpPr txBox="1"/>
              <p:nvPr/>
            </p:nvSpPr>
            <p:spPr>
              <a:xfrm>
                <a:off x="2637268" y="1353214"/>
                <a:ext cx="138448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Roboto" panose="020B0604020202020204" charset="0"/>
                    <a:ea typeface="Roboto" panose="020B0604020202020204" charset="0"/>
                  </a:rPr>
                  <a:t>model_name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1DB593B-0B54-400E-A0DD-20A6C2CC52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948" y="1597068"/>
                <a:ext cx="0" cy="244653"/>
              </a:xfrm>
              <a:prstGeom prst="straightConnector1">
                <a:avLst/>
              </a:prstGeom>
              <a:ln>
                <a:solidFill>
                  <a:srgbClr val="2A526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78F6E0F-1EF9-4C3E-960B-694A2F9010D7}"/>
                </a:ext>
              </a:extLst>
            </p:cNvPr>
            <p:cNvGrpSpPr/>
            <p:nvPr/>
          </p:nvGrpSpPr>
          <p:grpSpPr>
            <a:xfrm>
              <a:off x="6363008" y="1565619"/>
              <a:ext cx="1384485" cy="488507"/>
              <a:chOff x="2637268" y="1353214"/>
              <a:chExt cx="1384485" cy="48850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A2F5F0-0C61-4D37-A6F5-5029FA46FAA4}"/>
                  </a:ext>
                </a:extLst>
              </p:cNvPr>
              <p:cNvSpPr txBox="1"/>
              <p:nvPr/>
            </p:nvSpPr>
            <p:spPr>
              <a:xfrm>
                <a:off x="2637268" y="1353214"/>
                <a:ext cx="138448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Roboto" panose="020B0604020202020204" charset="0"/>
                    <a:ea typeface="Roboto" panose="020B0604020202020204" charset="0"/>
                  </a:rPr>
                  <a:t>Price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CBEAFAE9-F947-43D8-A343-4455798865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948" y="1597068"/>
                <a:ext cx="0" cy="244653"/>
              </a:xfrm>
              <a:prstGeom prst="straightConnector1">
                <a:avLst/>
              </a:prstGeom>
              <a:ln>
                <a:solidFill>
                  <a:srgbClr val="2A526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50B17F2-CEBC-4B7D-B7FC-F3377FD80139}"/>
                </a:ext>
              </a:extLst>
            </p:cNvPr>
            <p:cNvGrpSpPr/>
            <p:nvPr/>
          </p:nvGrpSpPr>
          <p:grpSpPr>
            <a:xfrm>
              <a:off x="5451788" y="1565619"/>
              <a:ext cx="1384485" cy="488507"/>
              <a:chOff x="2637268" y="1353214"/>
              <a:chExt cx="1384485" cy="488507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C7C8438-2173-49B6-A630-8935A822FEA5}"/>
                  </a:ext>
                </a:extLst>
              </p:cNvPr>
              <p:cNvSpPr txBox="1"/>
              <p:nvPr/>
            </p:nvSpPr>
            <p:spPr>
              <a:xfrm>
                <a:off x="2637268" y="1353214"/>
                <a:ext cx="138448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Roboto" panose="020B0604020202020204" charset="0"/>
                    <a:ea typeface="Roboto" panose="020B0604020202020204" charset="0"/>
                  </a:rPr>
                  <a:t>color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BB375128-7F7B-45C3-93B7-2433BB39D5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948" y="1597068"/>
                <a:ext cx="0" cy="244653"/>
              </a:xfrm>
              <a:prstGeom prst="straightConnector1">
                <a:avLst/>
              </a:prstGeom>
              <a:ln>
                <a:solidFill>
                  <a:srgbClr val="2A526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961446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5201</TotalTime>
  <Words>1831</Words>
  <Application>Microsoft Office PowerPoint</Application>
  <PresentationFormat>On-screen Show (16:9)</PresentationFormat>
  <Paragraphs>489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Roboto</vt:lpstr>
      <vt:lpstr>Courier New</vt:lpstr>
      <vt:lpstr>Wingdings</vt:lpstr>
      <vt:lpstr>Roboto Thin</vt:lpstr>
      <vt:lpstr>Arial</vt:lpstr>
      <vt:lpstr>Dosis</vt:lpstr>
      <vt:lpstr>Roboto Black</vt:lpstr>
      <vt:lpstr>Simple Light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Bethlehem Mesfin</dc:creator>
  <cp:lastModifiedBy>Bethlehem Mesfin</cp:lastModifiedBy>
  <cp:revision>152</cp:revision>
  <dcterms:modified xsi:type="dcterms:W3CDTF">2018-08-14T00:29:32Z</dcterms:modified>
</cp:coreProperties>
</file>